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1" r:id="rId4"/>
    <p:sldId id="432" r:id="rId5"/>
    <p:sldId id="433" r:id="rId6"/>
    <p:sldId id="434" r:id="rId7"/>
    <p:sldId id="435" r:id="rId8"/>
    <p:sldId id="436" r:id="rId9"/>
    <p:sldId id="437" r:id="rId10"/>
    <p:sldId id="421" r:id="rId11"/>
    <p:sldId id="420" r:id="rId12"/>
    <p:sldId id="422" r:id="rId13"/>
    <p:sldId id="423" r:id="rId14"/>
    <p:sldId id="406" r:id="rId15"/>
    <p:sldId id="425" r:id="rId16"/>
    <p:sldId id="429" r:id="rId17"/>
    <p:sldId id="318" r:id="rId18"/>
    <p:sldId id="407" r:id="rId19"/>
    <p:sldId id="409" r:id="rId20"/>
    <p:sldId id="408" r:id="rId21"/>
    <p:sldId id="424" r:id="rId22"/>
    <p:sldId id="428" r:id="rId23"/>
    <p:sldId id="426" r:id="rId24"/>
    <p:sldId id="427" r:id="rId25"/>
    <p:sldId id="272" r:id="rId26"/>
    <p:sldId id="338"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64" d="100"/>
          <a:sy n="64" d="100"/>
        </p:scale>
        <p:origin x="101"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3/29/2019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3/29/2019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787811212"/>
              </p:ext>
            </p:extLst>
          </p:nvPr>
        </p:nvGraphicFramePr>
        <p:xfrm>
          <a:off x="141683" y="1119703"/>
          <a:ext cx="11908633" cy="5430520"/>
        </p:xfrm>
        <a:graphic>
          <a:graphicData uri="http://schemas.openxmlformats.org/drawingml/2006/table">
            <a:tbl>
              <a:tblPr firstRow="1" bandRow="1">
                <a:tableStyleId>{5C22544A-7EE6-4342-B048-85BDC9FD1C3A}</a:tableStyleId>
              </a:tblPr>
              <a:tblGrid>
                <a:gridCol w="847421">
                  <a:extLst>
                    <a:ext uri="{9D8B030D-6E8A-4147-A177-3AD203B41FA5}">
                      <a16:colId xmlns:a16="http://schemas.microsoft.com/office/drawing/2014/main" val="12695347"/>
                    </a:ext>
                  </a:extLst>
                </a:gridCol>
                <a:gridCol w="1953315">
                  <a:extLst>
                    <a:ext uri="{9D8B030D-6E8A-4147-A177-3AD203B41FA5}">
                      <a16:colId xmlns:a16="http://schemas.microsoft.com/office/drawing/2014/main" val="2272286571"/>
                    </a:ext>
                  </a:extLst>
                </a:gridCol>
                <a:gridCol w="1805049">
                  <a:extLst>
                    <a:ext uri="{9D8B030D-6E8A-4147-A177-3AD203B41FA5}">
                      <a16:colId xmlns:a16="http://schemas.microsoft.com/office/drawing/2014/main" val="3706925921"/>
                    </a:ext>
                  </a:extLst>
                </a:gridCol>
                <a:gridCol w="1825712">
                  <a:extLst>
                    <a:ext uri="{9D8B030D-6E8A-4147-A177-3AD203B41FA5}">
                      <a16:colId xmlns:a16="http://schemas.microsoft.com/office/drawing/2014/main" val="157799717"/>
                    </a:ext>
                  </a:extLst>
                </a:gridCol>
                <a:gridCol w="1825712">
                  <a:extLst>
                    <a:ext uri="{9D8B030D-6E8A-4147-A177-3AD203B41FA5}">
                      <a16:colId xmlns:a16="http://schemas.microsoft.com/office/drawing/2014/main" val="1422954581"/>
                    </a:ext>
                  </a:extLst>
                </a:gridCol>
                <a:gridCol w="1825712">
                  <a:extLst>
                    <a:ext uri="{9D8B030D-6E8A-4147-A177-3AD203B41FA5}">
                      <a16:colId xmlns:a16="http://schemas.microsoft.com/office/drawing/2014/main" val="2897230219"/>
                    </a:ext>
                  </a:extLst>
                </a:gridCol>
                <a:gridCol w="1825712">
                  <a:extLst>
                    <a:ext uri="{9D8B030D-6E8A-4147-A177-3AD203B41FA5}">
                      <a16:colId xmlns:a16="http://schemas.microsoft.com/office/drawing/2014/main" val="2551194699"/>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pPr marL="285750" indent="-285750">
                        <a:buFont typeface="Arial" panose="020B0604020202020204" pitchFamily="34" charset="0"/>
                        <a:buChar char="•"/>
                      </a:pPr>
                      <a:r>
                        <a:rPr lang="en-US" sz="1400" b="0" dirty="0" err="1"/>
                        <a:t>Base_soymap_agsat_phenospectral</a:t>
                      </a:r>
                      <a:r>
                        <a:rPr lang="en-US" sz="1400" b="0" dirty="0"/>
                        <a:t>_(year)</a:t>
                      </a:r>
                    </a:p>
                    <a:p>
                      <a:pPr marL="285750" indent="-285750">
                        <a:buFont typeface="Arial" panose="020B0604020202020204" pitchFamily="34" charset="0"/>
                        <a:buChar char="•"/>
                      </a:pPr>
                      <a:r>
                        <a:rPr lang="en-US" sz="1400" b="0" dirty="0"/>
                        <a:t>Soymaps_8</a:t>
                      </a:r>
                    </a:p>
                  </a:txBody>
                  <a:tcPr/>
                </a:tc>
                <a:tc>
                  <a:txBody>
                    <a:bodyPr/>
                    <a:lstStyle/>
                    <a:p>
                      <a:pPr marL="0" indent="0">
                        <a:buFont typeface="Arial" panose="020B0604020202020204" pitchFamily="34" charset="0"/>
                        <a:buNone/>
                      </a:pPr>
                      <a:r>
                        <a:rPr lang="en-US" sz="14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t>Base_soymap_agsat_phenospectral3_(year)</a:t>
                      </a:r>
                    </a:p>
                    <a:p>
                      <a:pPr marL="285750" indent="-285750">
                        <a:buFont typeface="Arial" panose="020B0604020202020204" pitchFamily="34" charset="0"/>
                        <a:buChar char="•"/>
                      </a:pPr>
                      <a:r>
                        <a:rPr lang="en-US" sz="1400" b="0" dirty="0"/>
                        <a:t>Soymaps_10</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EVI, masked for clouds and smoothed with moving window avg</a:t>
                      </a:r>
                    </a:p>
                    <a:p>
                      <a:endParaRPr lang="en-US" sz="1400" b="0" dirty="0"/>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5970865"/>
          </a:xfrm>
          <a:prstGeom prst="rect">
            <a:avLst/>
          </a:prstGeom>
          <a:noFill/>
        </p:spPr>
        <p:txBody>
          <a:bodyPr wrap="square" rtlCol="0">
            <a:spAutoFit/>
          </a:bodyPr>
          <a:lstStyle/>
          <a:p>
            <a:r>
              <a:rPr lang="en-US" b="1" dirty="0" err="1"/>
              <a:t>Soymap</a:t>
            </a:r>
            <a:r>
              <a:rPr lang="en-US" b="1" dirty="0"/>
              <a:t> 5 Notes</a:t>
            </a:r>
          </a:p>
          <a:p>
            <a:pPr marL="285750" indent="-285750">
              <a:buFontTx/>
              <a:buChar char="-"/>
            </a:pPr>
            <a:r>
              <a:rPr lang="en-US" dirty="0"/>
              <a:t>See slide before for details on how PLOS was reclassified (again). Got rid of pasture and turned soy-cotton in soy DC class.</a:t>
            </a:r>
          </a:p>
          <a:p>
            <a:endParaRPr lang="en-US" b="1" dirty="0"/>
          </a:p>
          <a:p>
            <a:r>
              <a:rPr lang="en-US" b="1" dirty="0" err="1"/>
              <a:t>Soymap</a:t>
            </a:r>
            <a:r>
              <a:rPr lang="en-US" b="1" dirty="0"/>
              <a:t> 8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Took phenological inputs of </a:t>
            </a:r>
            <a:r>
              <a:rPr lang="en-US" sz="1600" dirty="0" err="1"/>
              <a:t>soymap</a:t>
            </a:r>
            <a:r>
              <a:rPr lang="en-US" sz="1600" dirty="0"/>
              <a:t> 7 and </a:t>
            </a:r>
            <a:r>
              <a:rPr lang="en-US" sz="1600" dirty="0">
                <a:solidFill>
                  <a:srgbClr val="FF0000"/>
                </a:solidFill>
              </a:rPr>
              <a:t>added MODIS bands 1, 2 </a:t>
            </a:r>
            <a:r>
              <a:rPr lang="en-US" sz="1600" dirty="0"/>
              <a:t>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9 Notes</a:t>
            </a:r>
          </a:p>
          <a:p>
            <a:pPr marL="285750" indent="-285750">
              <a:buFontTx/>
              <a:buChar char="-"/>
            </a:pPr>
            <a:r>
              <a:rPr lang="en-US" sz="1600" dirty="0">
                <a:solidFill>
                  <a:srgbClr val="FF0000"/>
                </a:solidFill>
              </a:rPr>
              <a:t>Mask out clouds</a:t>
            </a:r>
          </a:p>
          <a:p>
            <a:pPr marL="285750" indent="-285750">
              <a:buFontTx/>
              <a:buChar char="-"/>
            </a:pPr>
            <a:r>
              <a:rPr lang="en-US" sz="1600" dirty="0">
                <a:solidFill>
                  <a:srgbClr val="FF0000"/>
                </a:solidFill>
              </a:rPr>
              <a:t>Instead of using raw MODIS spectral reflectance, smooth out the bands with moving average</a:t>
            </a:r>
          </a:p>
          <a:p>
            <a:pPr marL="285750" indent="-285750">
              <a:buFontTx/>
              <a:buChar char="-"/>
            </a:pPr>
            <a:r>
              <a:rPr lang="en-US" sz="1600" dirty="0"/>
              <a:t> take phenological inputs and spectral info, </a:t>
            </a:r>
            <a:r>
              <a:rPr lang="en-US" sz="1600" dirty="0">
                <a:solidFill>
                  <a:srgbClr val="FF0000"/>
                </a:solidFill>
              </a:rPr>
              <a:t>MODIS bands 1, 2</a:t>
            </a:r>
            <a:r>
              <a:rPr lang="en-US" sz="1600" dirty="0"/>
              <a:t>,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4145878649"/>
              </p:ext>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95494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482249358"/>
              </p:ext>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17830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459391" cy="461665"/>
          </a:xfrm>
          <a:prstGeom prst="rect">
            <a:avLst/>
          </a:prstGeom>
          <a:noFill/>
        </p:spPr>
        <p:txBody>
          <a:bodyPr wrap="none" rtlCol="0">
            <a:spAutoFit/>
          </a:bodyPr>
          <a:lstStyle/>
          <a:p>
            <a:r>
              <a:rPr lang="en-US" sz="2400" dirty="0"/>
              <a:t>Summary (</a:t>
            </a:r>
            <a:r>
              <a:rPr lang="en-US" sz="2400" dirty="0" err="1"/>
              <a:t>toSally</a:t>
            </a:r>
            <a:r>
              <a:rPr lang="en-US" sz="2400" dirty="0"/>
              <a:t>)</a:t>
            </a:r>
          </a:p>
        </p:txBody>
      </p:sp>
    </p:spTree>
    <p:extLst>
      <p:ext uri="{BB962C8B-B14F-4D97-AF65-F5344CB8AC3E}">
        <p14:creationId xmlns:p14="http://schemas.microsoft.com/office/powerpoint/2010/main" val="355006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3793229996"/>
              </p:ext>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91912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734849106"/>
              </p:ext>
            </p:extLst>
          </p:nvPr>
        </p:nvGraphicFramePr>
        <p:xfrm>
          <a:off x="120071" y="2342732"/>
          <a:ext cx="12368708" cy="3408680"/>
        </p:xfrm>
        <a:graphic>
          <a:graphicData uri="http://schemas.openxmlformats.org/drawingml/2006/table">
            <a:tbl>
              <a:tblPr firstRow="1" bandRow="1">
                <a:tableStyleId>{5C22544A-7EE6-4342-B048-85BDC9FD1C3A}</a:tableStyleId>
              </a:tblPr>
              <a:tblGrid>
                <a:gridCol w="1037520">
                  <a:extLst>
                    <a:ext uri="{9D8B030D-6E8A-4147-A177-3AD203B41FA5}">
                      <a16:colId xmlns:a16="http://schemas.microsoft.com/office/drawing/2014/main" val="2552527731"/>
                    </a:ext>
                  </a:extLst>
                </a:gridCol>
                <a:gridCol w="553929">
                  <a:extLst>
                    <a:ext uri="{9D8B030D-6E8A-4147-A177-3AD203B41FA5}">
                      <a16:colId xmlns:a16="http://schemas.microsoft.com/office/drawing/2014/main" val="2417900359"/>
                    </a:ext>
                  </a:extLst>
                </a:gridCol>
                <a:gridCol w="993557">
                  <a:extLst>
                    <a:ext uri="{9D8B030D-6E8A-4147-A177-3AD203B41FA5}">
                      <a16:colId xmlns:a16="http://schemas.microsoft.com/office/drawing/2014/main" val="3360875115"/>
                    </a:ext>
                  </a:extLst>
                </a:gridCol>
                <a:gridCol w="984762">
                  <a:extLst>
                    <a:ext uri="{9D8B030D-6E8A-4147-A177-3AD203B41FA5}">
                      <a16:colId xmlns:a16="http://schemas.microsoft.com/office/drawing/2014/main" val="249242120"/>
                    </a:ext>
                  </a:extLst>
                </a:gridCol>
                <a:gridCol w="1046311">
                  <a:extLst>
                    <a:ext uri="{9D8B030D-6E8A-4147-A177-3AD203B41FA5}">
                      <a16:colId xmlns:a16="http://schemas.microsoft.com/office/drawing/2014/main" val="3096562265"/>
                    </a:ext>
                  </a:extLst>
                </a:gridCol>
                <a:gridCol w="1055102">
                  <a:extLst>
                    <a:ext uri="{9D8B030D-6E8A-4147-A177-3AD203B41FA5}">
                      <a16:colId xmlns:a16="http://schemas.microsoft.com/office/drawing/2014/main" val="470691178"/>
                    </a:ext>
                  </a:extLst>
                </a:gridCol>
                <a:gridCol w="1011141">
                  <a:extLst>
                    <a:ext uri="{9D8B030D-6E8A-4147-A177-3AD203B41FA5}">
                      <a16:colId xmlns:a16="http://schemas.microsoft.com/office/drawing/2014/main" val="3507708921"/>
                    </a:ext>
                  </a:extLst>
                </a:gridCol>
                <a:gridCol w="1063895">
                  <a:extLst>
                    <a:ext uri="{9D8B030D-6E8A-4147-A177-3AD203B41FA5}">
                      <a16:colId xmlns:a16="http://schemas.microsoft.com/office/drawing/2014/main" val="3848060090"/>
                    </a:ext>
                  </a:extLst>
                </a:gridCol>
                <a:gridCol w="923958">
                  <a:extLst>
                    <a:ext uri="{9D8B030D-6E8A-4147-A177-3AD203B41FA5}">
                      <a16:colId xmlns:a16="http://schemas.microsoft.com/office/drawing/2014/main" val="18622638"/>
                    </a:ext>
                  </a:extLst>
                </a:gridCol>
                <a:gridCol w="1015420">
                  <a:extLst>
                    <a:ext uri="{9D8B030D-6E8A-4147-A177-3AD203B41FA5}">
                      <a16:colId xmlns:a16="http://schemas.microsoft.com/office/drawing/2014/main" val="973780396"/>
                    </a:ext>
                  </a:extLst>
                </a:gridCol>
                <a:gridCol w="929367">
                  <a:extLst>
                    <a:ext uri="{9D8B030D-6E8A-4147-A177-3AD203B41FA5}">
                      <a16:colId xmlns:a16="http://schemas.microsoft.com/office/drawing/2014/main" val="854403186"/>
                    </a:ext>
                  </a:extLst>
                </a:gridCol>
                <a:gridCol w="876873">
                  <a:extLst>
                    <a:ext uri="{9D8B030D-6E8A-4147-A177-3AD203B41FA5}">
                      <a16:colId xmlns:a16="http://schemas.microsoft.com/office/drawing/2014/main" val="2763841382"/>
                    </a:ext>
                  </a:extLst>
                </a:gridCol>
                <a:gridCol w="876873">
                  <a:extLst>
                    <a:ext uri="{9D8B030D-6E8A-4147-A177-3AD203B41FA5}">
                      <a16:colId xmlns:a16="http://schemas.microsoft.com/office/drawing/2014/main" val="4105424225"/>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dirty="0"/>
                        <a:t>82.5</a:t>
                      </a:r>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dirty="0"/>
                        <a:t>0.59</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dirty="0"/>
                        <a:t>0.86</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dirty="0"/>
                        <a:t>0.65</a:t>
                      </a:r>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dirty="0"/>
                        <a:t>0.44</a:t>
                      </a:r>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dirty="0"/>
                        <a:t>0.92</a:t>
                      </a:r>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dirty="0"/>
                        <a:t>0.44</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129797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830997"/>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solidFill>
                  <a:srgbClr val="FF0000"/>
                </a:solidFill>
              </a:rPr>
              <a:t>Look at classification accuracy for soy vs </a:t>
            </a:r>
            <a:r>
              <a:rPr lang="en-US" sz="1600" dirty="0" err="1">
                <a:solidFill>
                  <a:srgbClr val="FF0000"/>
                </a:solidFill>
              </a:rPr>
              <a:t>nonsoy</a:t>
            </a:r>
            <a:r>
              <a:rPr lang="en-US" sz="1600" dirty="0">
                <a:solidFill>
                  <a:srgbClr val="FF0000"/>
                </a:solidFill>
              </a:rPr>
              <a:t> </a:t>
            </a:r>
            <a:r>
              <a:rPr lang="en-US" sz="1600" dirty="0" err="1">
                <a:solidFill>
                  <a:srgbClr val="FF0000"/>
                </a:solidFill>
              </a:rPr>
              <a:t>agri</a:t>
            </a:r>
            <a:r>
              <a:rPr lang="en-US" sz="1600" dirty="0">
                <a:solidFill>
                  <a:srgbClr val="FF0000"/>
                </a:solidFill>
              </a:rPr>
              <a:t> (lump SC and DC into a single category) </a:t>
            </a:r>
          </a:p>
          <a:p>
            <a:pPr marL="285750" indent="-285750">
              <a:buFont typeface="Arial" panose="020B0604020202020204" pitchFamily="34" charset="0"/>
              <a:buChar char="•"/>
            </a:pPr>
            <a:r>
              <a:rPr lang="en-US" sz="1600" dirty="0">
                <a:solidFill>
                  <a:srgbClr val="FF0000"/>
                </a:solidFill>
              </a:rPr>
              <a:t>Since DC is so much more accurate, report information only for DC crops?</a:t>
            </a:r>
          </a:p>
        </p:txBody>
      </p:sp>
    </p:spTree>
    <p:extLst>
      <p:ext uri="{BB962C8B-B14F-4D97-AF65-F5344CB8AC3E}">
        <p14:creationId xmlns:p14="http://schemas.microsoft.com/office/powerpoint/2010/main" val="184077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dirty="0"/>
              <a:t>Use only ‘useful’ bands and times of year as input data</a:t>
            </a:r>
          </a:p>
        </p:txBody>
      </p:sp>
      <p:pic>
        <p:nvPicPr>
          <p:cNvPr id="3" name="Picture 2">
            <a:extLst>
              <a:ext uri="{FF2B5EF4-FFF2-40B4-BE49-F238E27FC236}">
                <a16:creationId xmlns:a16="http://schemas.microsoft.com/office/drawing/2014/main" id="{A123CBF2-E811-4F0C-96CF-E114C50EA56B}"/>
              </a:ext>
            </a:extLst>
          </p:cNvPr>
          <p:cNvPicPr>
            <a:picLocks noChangeAspect="1"/>
          </p:cNvPicPr>
          <p:nvPr/>
        </p:nvPicPr>
        <p:blipFill>
          <a:blip r:embed="rId2"/>
          <a:stretch>
            <a:fillRect/>
          </a:stretch>
        </p:blipFill>
        <p:spPr>
          <a:xfrm>
            <a:off x="1552073" y="1486969"/>
            <a:ext cx="5910987" cy="3647924"/>
          </a:xfrm>
          <a:prstGeom prst="rect">
            <a:avLst/>
          </a:prstGeom>
        </p:spPr>
      </p:pic>
      <p:sp>
        <p:nvSpPr>
          <p:cNvPr id="4" name="Rectangle 3">
            <a:extLst>
              <a:ext uri="{FF2B5EF4-FFF2-40B4-BE49-F238E27FC236}">
                <a16:creationId xmlns:a16="http://schemas.microsoft.com/office/drawing/2014/main" id="{2A421685-9526-4D98-8B72-5DF7ABAFAE2A}"/>
              </a:ext>
            </a:extLst>
          </p:cNvPr>
          <p:cNvSpPr/>
          <p:nvPr/>
        </p:nvSpPr>
        <p:spPr>
          <a:xfrm>
            <a:off x="7694190" y="2642769"/>
            <a:ext cx="3742859" cy="1077218"/>
          </a:xfrm>
          <a:prstGeom prst="rect">
            <a:avLst/>
          </a:prstGeom>
        </p:spPr>
        <p:txBody>
          <a:bodyPr wrap="square">
            <a:spAutoFit/>
          </a:bodyPr>
          <a:lstStyle/>
          <a:p>
            <a:r>
              <a:rPr lang="en-US" sz="1600" dirty="0"/>
              <a:t>Use two sets of input data: </a:t>
            </a:r>
          </a:p>
          <a:p>
            <a:pPr marL="285750" indent="-285750">
              <a:buFont typeface="Arial" panose="020B0604020202020204" pitchFamily="34" charset="0"/>
              <a:buChar char="•"/>
            </a:pPr>
            <a:r>
              <a:rPr lang="en-US" sz="1600" dirty="0"/>
              <a:t>Band1 and band2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29097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830997"/>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Evaluate not only for Planet images (which are heavy on DC and therefore give overly optimistic estimate of accuracy), but also produce confusion matrix from the actual sample points </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1502019632"/>
              </p:ext>
            </p:extLst>
          </p:nvPr>
        </p:nvGraphicFramePr>
        <p:xfrm>
          <a:off x="221972" y="1427480"/>
          <a:ext cx="11748056" cy="4003040"/>
        </p:xfrm>
        <a:graphic>
          <a:graphicData uri="http://schemas.openxmlformats.org/drawingml/2006/table">
            <a:tbl>
              <a:tblPr firstRow="1" bandRow="1">
                <a:tableStyleId>{5C22544A-7EE6-4342-B048-85BDC9FD1C3A}</a:tableStyleId>
              </a:tblPr>
              <a:tblGrid>
                <a:gridCol w="1406266">
                  <a:extLst>
                    <a:ext uri="{9D8B030D-6E8A-4147-A177-3AD203B41FA5}">
                      <a16:colId xmlns:a16="http://schemas.microsoft.com/office/drawing/2014/main" val="2552527731"/>
                    </a:ext>
                  </a:extLst>
                </a:gridCol>
                <a:gridCol w="778362">
                  <a:extLst>
                    <a:ext uri="{9D8B030D-6E8A-4147-A177-3AD203B41FA5}">
                      <a16:colId xmlns:a16="http://schemas.microsoft.com/office/drawing/2014/main" val="2417900359"/>
                    </a:ext>
                  </a:extLst>
                </a:gridCol>
                <a:gridCol w="1290032">
                  <a:extLst>
                    <a:ext uri="{9D8B030D-6E8A-4147-A177-3AD203B41FA5}">
                      <a16:colId xmlns:a16="http://schemas.microsoft.com/office/drawing/2014/main" val="3360875115"/>
                    </a:ext>
                  </a:extLst>
                </a:gridCol>
                <a:gridCol w="1221229">
                  <a:extLst>
                    <a:ext uri="{9D8B030D-6E8A-4147-A177-3AD203B41FA5}">
                      <a16:colId xmlns:a16="http://schemas.microsoft.com/office/drawing/2014/main" val="249242120"/>
                    </a:ext>
                  </a:extLst>
                </a:gridCol>
                <a:gridCol w="1186828">
                  <a:extLst>
                    <a:ext uri="{9D8B030D-6E8A-4147-A177-3AD203B41FA5}">
                      <a16:colId xmlns:a16="http://schemas.microsoft.com/office/drawing/2014/main" val="3096562265"/>
                    </a:ext>
                  </a:extLst>
                </a:gridCol>
                <a:gridCol w="1462035">
                  <a:extLst>
                    <a:ext uri="{9D8B030D-6E8A-4147-A177-3AD203B41FA5}">
                      <a16:colId xmlns:a16="http://schemas.microsoft.com/office/drawing/2014/main" val="470691178"/>
                    </a:ext>
                  </a:extLst>
                </a:gridCol>
                <a:gridCol w="1530837">
                  <a:extLst>
                    <a:ext uri="{9D8B030D-6E8A-4147-A177-3AD203B41FA5}">
                      <a16:colId xmlns:a16="http://schemas.microsoft.com/office/drawing/2014/main" val="3507708921"/>
                    </a:ext>
                  </a:extLst>
                </a:gridCol>
                <a:gridCol w="1307231">
                  <a:extLst>
                    <a:ext uri="{9D8B030D-6E8A-4147-A177-3AD203B41FA5}">
                      <a16:colId xmlns:a16="http://schemas.microsoft.com/office/drawing/2014/main" val="3848060090"/>
                    </a:ext>
                  </a:extLst>
                </a:gridCol>
                <a:gridCol w="1565236">
                  <a:extLst>
                    <a:ext uri="{9D8B030D-6E8A-4147-A177-3AD203B41FA5}">
                      <a16:colId xmlns:a16="http://schemas.microsoft.com/office/drawing/2014/main" val="18622638"/>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a:t>Jake’s</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b="1" dirty="0" err="1"/>
                        <a:t>Soymap</a:t>
                      </a:r>
                      <a:r>
                        <a:rPr lang="en-US" sz="1400" b="1" dirty="0"/>
                        <a:t> 6</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reclassed PLOS</a:t>
                      </a:r>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a:t>
                      </a:r>
                    </a:p>
                  </a:txBody>
                  <a:tcPr/>
                </a:tc>
                <a:tc>
                  <a:txBody>
                    <a:bodyPr/>
                    <a:lstStyle/>
                    <a:p>
                      <a:r>
                        <a:rPr lang="en-US" sz="1400" dirty="0"/>
                        <a:t>Aqua B1 + B2, Dec to June</a:t>
                      </a:r>
                    </a:p>
                  </a:txBody>
                  <a:tcPr/>
                </a:tc>
                <a:tc>
                  <a:txBody>
                    <a:bodyPr/>
                    <a:lstStyle/>
                    <a:p>
                      <a:r>
                        <a:rPr lang="en-US" sz="1400" dirty="0"/>
                        <a:t>Aqua EVI, Dec to June</a:t>
                      </a:r>
                    </a:p>
                  </a:txBody>
                  <a:tcPr/>
                </a:tc>
                <a:tc>
                  <a:txBody>
                    <a:bodyPr/>
                    <a:lstStyle/>
                    <a:p>
                      <a:r>
                        <a:rPr lang="en-US" sz="1400" dirty="0"/>
                        <a:t>Aqua EVI, Dec to June</a:t>
                      </a:r>
                    </a:p>
                  </a:txBody>
                  <a:tcPr/>
                </a:tc>
                <a:tc>
                  <a:txBody>
                    <a:bodyPr/>
                    <a:lstStyle/>
                    <a:p>
                      <a:r>
                        <a:rPr lang="en-US" sz="1400" b="1" dirty="0"/>
                        <a:t>Aqua EVI, Dec to June</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b="1" dirty="0"/>
                        <a:t>79.7</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b="1" dirty="0"/>
                        <a:t>0.51</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b="1"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b="1" dirty="0"/>
                        <a:t>0.47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b="1" dirty="0"/>
                        <a:t>0.33</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b="1" dirty="0"/>
                        <a:t>0.31</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1569660"/>
          </a:xfrm>
          <a:prstGeom prst="rect">
            <a:avLst/>
          </a:prstGeom>
        </p:spPr>
        <p:txBody>
          <a:bodyPr wrap="square">
            <a:spAutoFit/>
          </a:bodyPr>
          <a:lstStyle/>
          <a:p>
            <a:r>
              <a:rPr lang="en-US" sz="1600" b="1"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~87% accuracy. Need phenological information.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096000" y="1492781"/>
            <a:ext cx="4611102" cy="3211566"/>
          </a:xfrm>
          <a:prstGeom prst="rect">
            <a:avLst/>
          </a:prstGeom>
        </p:spPr>
      </p:pic>
    </p:spTree>
    <p:extLst>
      <p:ext uri="{BB962C8B-B14F-4D97-AF65-F5344CB8AC3E}">
        <p14:creationId xmlns:p14="http://schemas.microsoft.com/office/powerpoint/2010/main" val="220032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5930B5-6835-4637-9D8C-1183D77B244D}"/>
              </a:ext>
            </a:extLst>
          </p:cNvPr>
          <p:cNvGraphicFramePr>
            <a:graphicFrameLocks noGrp="1"/>
          </p:cNvGraphicFramePr>
          <p:nvPr>
            <p:extLst>
              <p:ext uri="{D42A27DB-BD31-4B8C-83A1-F6EECF244321}">
                <p14:modId xmlns:p14="http://schemas.microsoft.com/office/powerpoint/2010/main" val="3935245990"/>
              </p:ext>
            </p:extLst>
          </p:nvPr>
        </p:nvGraphicFramePr>
        <p:xfrm>
          <a:off x="1409638" y="384470"/>
          <a:ext cx="9132092" cy="4069080"/>
        </p:xfrm>
        <a:graphic>
          <a:graphicData uri="http://schemas.openxmlformats.org/drawingml/2006/table">
            <a:tbl>
              <a:tblPr firstRow="1" bandRow="1">
                <a:tableStyleId>{5C22544A-7EE6-4342-B048-85BDC9FD1C3A}</a:tableStyleId>
              </a:tblPr>
              <a:tblGrid>
                <a:gridCol w="1668967">
                  <a:extLst>
                    <a:ext uri="{9D8B030D-6E8A-4147-A177-3AD203B41FA5}">
                      <a16:colId xmlns:a16="http://schemas.microsoft.com/office/drawing/2014/main" val="2552527731"/>
                    </a:ext>
                  </a:extLst>
                </a:gridCol>
                <a:gridCol w="923765">
                  <a:extLst>
                    <a:ext uri="{9D8B030D-6E8A-4147-A177-3AD203B41FA5}">
                      <a16:colId xmlns:a16="http://schemas.microsoft.com/office/drawing/2014/main" val="2417900359"/>
                    </a:ext>
                  </a:extLst>
                </a:gridCol>
                <a:gridCol w="1612673">
                  <a:extLst>
                    <a:ext uri="{9D8B030D-6E8A-4147-A177-3AD203B41FA5}">
                      <a16:colId xmlns:a16="http://schemas.microsoft.com/office/drawing/2014/main" val="973780396"/>
                    </a:ext>
                  </a:extLst>
                </a:gridCol>
                <a:gridCol w="1735154">
                  <a:extLst>
                    <a:ext uri="{9D8B030D-6E8A-4147-A177-3AD203B41FA5}">
                      <a16:colId xmlns:a16="http://schemas.microsoft.com/office/drawing/2014/main" val="854403186"/>
                    </a:ext>
                  </a:extLst>
                </a:gridCol>
                <a:gridCol w="1571846">
                  <a:extLst>
                    <a:ext uri="{9D8B030D-6E8A-4147-A177-3AD203B41FA5}">
                      <a16:colId xmlns:a16="http://schemas.microsoft.com/office/drawing/2014/main" val="2763841382"/>
                    </a:ext>
                  </a:extLst>
                </a:gridCol>
                <a:gridCol w="1619687">
                  <a:extLst>
                    <a:ext uri="{9D8B030D-6E8A-4147-A177-3AD203B41FA5}">
                      <a16:colId xmlns:a16="http://schemas.microsoft.com/office/drawing/2014/main" val="35413070"/>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b="1" dirty="0" err="1"/>
                        <a:t>Soymap</a:t>
                      </a:r>
                      <a:r>
                        <a:rPr lang="en-US" sz="1400" b="1" dirty="0"/>
                        <a:t> 10</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Phenology</a:t>
                      </a:r>
                    </a:p>
                  </a:txBody>
                  <a:tcPr/>
                </a:tc>
                <a:tc>
                  <a:txBody>
                    <a:bodyPr/>
                    <a:lstStyle/>
                    <a:p>
                      <a:r>
                        <a:rPr lang="en-US" sz="1400" dirty="0"/>
                        <a:t>Phenology + aqua + terra B1 and B2</a:t>
                      </a:r>
                    </a:p>
                  </a:txBody>
                  <a:tcPr/>
                </a:tc>
                <a:tc>
                  <a:txBody>
                    <a:bodyPr/>
                    <a:lstStyle/>
                    <a:p>
                      <a:r>
                        <a:rPr lang="en-US" sz="1400" dirty="0"/>
                        <a:t>Phenology + aqua + terra B1 and B2, smoothed</a:t>
                      </a:r>
                    </a:p>
                  </a:txBody>
                  <a:tcPr/>
                </a:tc>
                <a:tc>
                  <a:txBody>
                    <a:bodyPr/>
                    <a:lstStyle/>
                    <a:p>
                      <a:r>
                        <a:rPr lang="en-US" sz="1400" b="1" dirty="0"/>
                        <a:t>Phenology + aqua + terra EVI, smoothed</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b="1"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b="1" dirty="0"/>
                        <a:t>0.59</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b="1" dirty="0"/>
                        <a:t>0.86</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b="1" dirty="0"/>
                        <a:t>0.65</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b="1" dirty="0"/>
                        <a:t>0.44</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b="1" dirty="0"/>
                        <a:t>0.44</a:t>
                      </a:r>
                    </a:p>
                  </a:txBody>
                  <a:tcPr/>
                </a:tc>
                <a:extLst>
                  <a:ext uri="{0D108BD9-81ED-4DB2-BD59-A6C34878D82A}">
                    <a16:rowId xmlns:a16="http://schemas.microsoft.com/office/drawing/2014/main" val="727713479"/>
                  </a:ext>
                </a:extLst>
              </a:tr>
            </a:tbl>
          </a:graphicData>
        </a:graphic>
      </p:graphicFrame>
      <p:sp>
        <p:nvSpPr>
          <p:cNvPr id="3" name="Rectangle 2">
            <a:extLst>
              <a:ext uri="{FF2B5EF4-FFF2-40B4-BE49-F238E27FC236}">
                <a16:creationId xmlns:a16="http://schemas.microsoft.com/office/drawing/2014/main" id="{92E3A3E8-72CC-4DD5-B67C-E1139D5C78AE}"/>
              </a:ext>
            </a:extLst>
          </p:cNvPr>
          <p:cNvSpPr/>
          <p:nvPr/>
        </p:nvSpPr>
        <p:spPr>
          <a:xfrm>
            <a:off x="459874" y="4851421"/>
            <a:ext cx="11066379" cy="1077218"/>
          </a:xfrm>
          <a:prstGeom prst="rect">
            <a:avLst/>
          </a:prstGeom>
        </p:spPr>
        <p:txBody>
          <a:bodyPr wrap="square">
            <a:spAutoFit/>
          </a:bodyPr>
          <a:lstStyle/>
          <a:p>
            <a:r>
              <a:rPr lang="en-US" sz="1600" b="1" dirty="0"/>
              <a:t>Next?</a:t>
            </a:r>
          </a:p>
          <a:p>
            <a:pPr marL="285750" indent="-285750">
              <a:buFont typeface="Arial" panose="020B0604020202020204" pitchFamily="34" charset="0"/>
              <a:buChar char="•"/>
            </a:pPr>
            <a:r>
              <a:rPr lang="en-US" sz="1600" dirty="0"/>
              <a:t>Starting from </a:t>
            </a:r>
            <a:r>
              <a:rPr lang="en-US" sz="1600" dirty="0" err="1"/>
              <a:t>Soymap</a:t>
            </a:r>
            <a:r>
              <a:rPr lang="en-US" sz="1600" dirty="0"/>
              <a:t> 6 (which doesn’t rely on timing map), add in cloud masking; smoothing; and terra in addition to aqua</a:t>
            </a:r>
          </a:p>
          <a:p>
            <a:pPr marL="285750" indent="-285750">
              <a:buFont typeface="Arial" panose="020B0604020202020204" pitchFamily="34" charset="0"/>
              <a:buChar char="•"/>
            </a:pPr>
            <a:r>
              <a:rPr lang="en-US" sz="1600" dirty="0"/>
              <a:t>Starting from </a:t>
            </a:r>
            <a:r>
              <a:rPr lang="en-US" sz="1600" dirty="0" err="1"/>
              <a:t>Soymap</a:t>
            </a:r>
            <a:r>
              <a:rPr lang="en-US" sz="1600" dirty="0"/>
              <a:t> 10, fine-tune the input data more; or take out phenological data and just use spectral data (at specific phenological stages)</a:t>
            </a:r>
          </a:p>
        </p:txBody>
      </p:sp>
    </p:spTree>
    <p:extLst>
      <p:ext uri="{BB962C8B-B14F-4D97-AF65-F5344CB8AC3E}">
        <p14:creationId xmlns:p14="http://schemas.microsoft.com/office/powerpoint/2010/main" val="417070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407611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06950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83456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2910</TotalTime>
  <Words>4200</Words>
  <Application>Microsoft Office PowerPoint</Application>
  <PresentationFormat>Widescreen</PresentationFormat>
  <Paragraphs>852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91</cp:revision>
  <dcterms:created xsi:type="dcterms:W3CDTF">2019-03-21T22:04:56Z</dcterms:created>
  <dcterms:modified xsi:type="dcterms:W3CDTF">2019-03-29T00:18:41Z</dcterms:modified>
</cp:coreProperties>
</file>